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74" r:id="rId2"/>
    <p:sldId id="280" r:id="rId3"/>
    <p:sldId id="268" r:id="rId4"/>
    <p:sldId id="285" r:id="rId5"/>
    <p:sldId id="286" r:id="rId6"/>
  </p:sldIdLst>
  <p:sldSz cx="12192000" cy="6858000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EAB818"/>
    <a:srgbClr val="146D2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-84" y="-7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3750" y="84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0CB582-0116-4C1A-AEAD-D5F1B521E077}" type="datetimeFigureOut">
              <a:rPr lang="sv-SE" smtClean="0"/>
              <a:pPr/>
              <a:t>2017-08-28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55A7C3-2CC4-4409-AC79-F313EF2F05F1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3810493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A2B5C4-DB31-4F63-A1A6-4700E6FB702D}" type="datetimeFigureOut">
              <a:rPr lang="sv-SE" smtClean="0"/>
              <a:pPr/>
              <a:t>2017-08-28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CA898B-23C6-45F7-BE3A-CDC225508F7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3454159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A898B-23C6-45F7-BE3A-CDC225508F74}" type="slidenum">
              <a:rPr lang="sv-SE" smtClean="0"/>
              <a:pPr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11478088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A898B-23C6-45F7-BE3A-CDC225508F74}" type="slidenum">
              <a:rPr lang="sv-SE" smtClean="0"/>
              <a:pPr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2918469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A898B-23C6-45F7-BE3A-CDC225508F74}" type="slidenum">
              <a:rPr lang="sv-SE" smtClean="0"/>
              <a:pPr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32299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A898B-23C6-45F7-BE3A-CDC225508F74}" type="slidenum">
              <a:rPr lang="sv-SE" smtClean="0"/>
              <a:pPr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32959644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8CA898B-23C6-45F7-BE3A-CDC225508F74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24656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D4DA4-806E-4837-8878-C44FCAFB7CD1}" type="datetimeFigureOut">
              <a:rPr lang="sv-SE" smtClean="0"/>
              <a:pPr/>
              <a:t>2017-08-28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8A756-13B8-4840-A259-8FFB379F82D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280634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D4DA4-806E-4837-8878-C44FCAFB7CD1}" type="datetimeFigureOut">
              <a:rPr lang="sv-SE" smtClean="0"/>
              <a:pPr/>
              <a:t>2017-08-28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8A756-13B8-4840-A259-8FFB379F82D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1292086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D4DA4-806E-4837-8878-C44FCAFB7CD1}" type="datetimeFigureOut">
              <a:rPr lang="sv-SE" smtClean="0"/>
              <a:pPr/>
              <a:t>2017-08-28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8A756-13B8-4840-A259-8FFB379F82D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785638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D4DA4-806E-4837-8878-C44FCAFB7CD1}" type="datetimeFigureOut">
              <a:rPr lang="sv-SE" smtClean="0"/>
              <a:pPr/>
              <a:t>2017-08-28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8A756-13B8-4840-A259-8FFB379F82D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562333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D4DA4-806E-4837-8878-C44FCAFB7CD1}" type="datetimeFigureOut">
              <a:rPr lang="sv-SE" smtClean="0"/>
              <a:pPr/>
              <a:t>2017-08-28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8A756-13B8-4840-A259-8FFB379F82D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2324338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D4DA4-806E-4837-8878-C44FCAFB7CD1}" type="datetimeFigureOut">
              <a:rPr lang="sv-SE" smtClean="0"/>
              <a:pPr/>
              <a:t>2017-08-28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8A756-13B8-4840-A259-8FFB379F82D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1324323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D4DA4-806E-4837-8878-C44FCAFB7CD1}" type="datetimeFigureOut">
              <a:rPr lang="sv-SE" smtClean="0"/>
              <a:pPr/>
              <a:t>2017-08-28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8A756-13B8-4840-A259-8FFB379F82D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510403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D4DA4-806E-4837-8878-C44FCAFB7CD1}" type="datetimeFigureOut">
              <a:rPr lang="sv-SE" smtClean="0"/>
              <a:pPr/>
              <a:t>2017-08-28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8A756-13B8-4840-A259-8FFB379F82D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619604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D4DA4-806E-4837-8878-C44FCAFB7CD1}" type="datetimeFigureOut">
              <a:rPr lang="sv-SE" smtClean="0"/>
              <a:pPr/>
              <a:t>2017-08-28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8A756-13B8-4840-A259-8FFB379F82D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2703359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D4DA4-806E-4837-8878-C44FCAFB7CD1}" type="datetimeFigureOut">
              <a:rPr lang="sv-SE" smtClean="0"/>
              <a:pPr/>
              <a:t>2017-08-28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8A756-13B8-4840-A259-8FFB379F82D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2662818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D4DA4-806E-4837-8878-C44FCAFB7CD1}" type="datetimeFigureOut">
              <a:rPr lang="sv-SE" smtClean="0"/>
              <a:pPr/>
              <a:t>2017-08-28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8A756-13B8-4840-A259-8FFB379F82D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1704996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AD4DA4-806E-4837-8878-C44FCAFB7CD1}" type="datetimeFigureOut">
              <a:rPr lang="sv-SE" smtClean="0"/>
              <a:pPr/>
              <a:t>2017-08-28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8A756-13B8-4840-A259-8FFB379F82D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1992278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B8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7046" y="5983649"/>
            <a:ext cx="2160000" cy="418659"/>
          </a:xfrm>
          <a:prstGeom prst="rect">
            <a:avLst/>
          </a:prstGeom>
        </p:spPr>
      </p:pic>
      <p:pic>
        <p:nvPicPr>
          <p:cNvPr id="2" name="Bildobjekt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30759" y="2606753"/>
            <a:ext cx="6594216" cy="1982310"/>
          </a:xfrm>
          <a:prstGeom prst="rect">
            <a:avLst/>
          </a:prstGeom>
        </p:spPr>
      </p:pic>
      <p:sp>
        <p:nvSpPr>
          <p:cNvPr id="4" name="textruta 3"/>
          <p:cNvSpPr txBox="1"/>
          <p:nvPr/>
        </p:nvSpPr>
        <p:spPr>
          <a:xfrm>
            <a:off x="2730759" y="1647850"/>
            <a:ext cx="63912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 smtClean="0">
                <a:latin typeface="FoundrySterling-Book" panose="00000400000000000000" pitchFamily="2" charset="0"/>
              </a:rPr>
              <a:t>Kommunikation</a:t>
            </a:r>
            <a:endParaRPr lang="sv-SE" sz="2800" dirty="0">
              <a:latin typeface="FoundrySterling-Book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2448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68851" y="2"/>
            <a:ext cx="4623149" cy="6858000"/>
          </a:xfrm>
          <a:prstGeom prst="rect">
            <a:avLst/>
          </a:prstGeom>
        </p:spPr>
      </p:pic>
      <p:sp>
        <p:nvSpPr>
          <p:cNvPr id="2" name="Rektangel 1"/>
          <p:cNvSpPr/>
          <p:nvPr/>
        </p:nvSpPr>
        <p:spPr>
          <a:xfrm>
            <a:off x="931570" y="417370"/>
            <a:ext cx="632551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4000" dirty="0" smtClean="0">
                <a:latin typeface="FoundrySterling-Light" panose="02000300000000000000" pitchFamily="2" charset="0"/>
                <a:cs typeface="Arial" panose="020B0604020202020204" pitchFamily="34" charset="0"/>
              </a:rPr>
              <a:t>Vad är gjort? </a:t>
            </a:r>
          </a:p>
          <a:p>
            <a:r>
              <a:rPr lang="sv-SE" sz="4000" dirty="0" smtClean="0">
                <a:latin typeface="FoundrySterling-Light" panose="02000300000000000000" pitchFamily="2" charset="0"/>
                <a:cs typeface="Arial" panose="020B0604020202020204" pitchFamily="34" charset="0"/>
              </a:rPr>
              <a:t>- valnämnden</a:t>
            </a:r>
            <a:endParaRPr lang="sv-SE" sz="4000" dirty="0">
              <a:latin typeface="FoundrySterling-Light" panose="02000300000000000000" pitchFamily="2" charset="0"/>
              <a:cs typeface="Arial" panose="020B0604020202020204" pitchFamily="34" charset="0"/>
            </a:endParaRPr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3987" y="5967631"/>
            <a:ext cx="2160000" cy="418663"/>
          </a:xfrm>
          <a:prstGeom prst="rect">
            <a:avLst/>
          </a:prstGeom>
        </p:spPr>
      </p:pic>
      <p:sp>
        <p:nvSpPr>
          <p:cNvPr id="7" name="Rektangel 6"/>
          <p:cNvSpPr/>
          <p:nvPr/>
        </p:nvSpPr>
        <p:spPr>
          <a:xfrm>
            <a:off x="931570" y="2073782"/>
            <a:ext cx="6196061" cy="4029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dirty="0" smtClean="0">
                <a:solidFill>
                  <a:prstClr val="black"/>
                </a:solidFill>
                <a:latin typeface="FoundrySterling-Light" panose="02000300000000000000" pitchFamily="2" charset="0"/>
              </a:rPr>
              <a:t>AMOS </a:t>
            </a:r>
            <a:r>
              <a:rPr lang="sv-SE" dirty="0">
                <a:solidFill>
                  <a:prstClr val="black"/>
                </a:solidFill>
                <a:latin typeface="FoundrySterling-Light" panose="02000300000000000000" pitchFamily="2" charset="0"/>
              </a:rPr>
              <a:t>– Varierad information om kyrkovalet i fyra nummer: feb, april, juni och sep.</a:t>
            </a:r>
          </a:p>
          <a:p>
            <a:pPr marL="285750" lvl="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dirty="0">
                <a:solidFill>
                  <a:prstClr val="black"/>
                </a:solidFill>
                <a:latin typeface="FoundrySterling-Light" panose="02000300000000000000" pitchFamily="2" charset="0"/>
              </a:rPr>
              <a:t>Fredagsannons – Kyrkovalslogga syns under fyra fredagar inför valdagen. </a:t>
            </a:r>
          </a:p>
          <a:p>
            <a:pPr marL="285750" lvl="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dirty="0">
                <a:solidFill>
                  <a:prstClr val="black"/>
                </a:solidFill>
                <a:latin typeface="FoundrySterling-Light" panose="02000300000000000000" pitchFamily="2" charset="0"/>
              </a:rPr>
              <a:t>Fredagsannons - Information om förtidsröstning och kyrkovalet tre fredagar.</a:t>
            </a:r>
          </a:p>
          <a:p>
            <a:pPr marL="285750" lvl="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dirty="0" smtClean="0">
                <a:solidFill>
                  <a:prstClr val="black"/>
                </a:solidFill>
                <a:latin typeface="FoundrySterling-Light" panose="02000300000000000000" pitchFamily="2" charset="0"/>
              </a:rPr>
              <a:t>Bussreklam.</a:t>
            </a:r>
            <a:endParaRPr lang="sv-SE" dirty="0">
              <a:solidFill>
                <a:prstClr val="black"/>
              </a:solidFill>
              <a:latin typeface="FoundrySterling-Light" panose="02000300000000000000" pitchFamily="2" charset="0"/>
            </a:endParaRPr>
          </a:p>
          <a:p>
            <a:pPr marL="285750" lvl="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dirty="0">
                <a:solidFill>
                  <a:prstClr val="black"/>
                </a:solidFill>
                <a:latin typeface="FoundrySterling-Light" panose="02000300000000000000" pitchFamily="2" charset="0"/>
              </a:rPr>
              <a:t>Stortavlor på stan (nationell nivå) under två veckor.</a:t>
            </a:r>
          </a:p>
          <a:p>
            <a:pPr marL="285750" lvl="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dirty="0">
                <a:solidFill>
                  <a:prstClr val="black"/>
                </a:solidFill>
                <a:latin typeface="FoundrySterling-Light" panose="02000300000000000000" pitchFamily="2" charset="0"/>
              </a:rPr>
              <a:t>Banderoller på strategiska platser (Navet, Östra kyrkogården, Sofiakyrkan, Kristine kyrka och Gräshagskyrkan</a:t>
            </a:r>
            <a:r>
              <a:rPr lang="sv-SE" dirty="0" smtClean="0">
                <a:solidFill>
                  <a:prstClr val="black"/>
                </a:solidFill>
                <a:latin typeface="FoundrySterling-Light" panose="02000300000000000000" pitchFamily="2" charset="0"/>
              </a:rPr>
              <a:t>).</a:t>
            </a:r>
            <a:endParaRPr lang="sv-SE" dirty="0">
              <a:solidFill>
                <a:prstClr val="black"/>
              </a:solidFill>
              <a:latin typeface="FoundrySterling-Light" panose="020003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 smtClean="0">
              <a:latin typeface="FoundrySterling-Light" panose="02000300000000000000" pitchFamily="2" charset="0"/>
            </a:endParaRPr>
          </a:p>
          <a:p>
            <a:endParaRPr lang="sv-SE" dirty="0">
              <a:latin typeface="FoundrySterling-Light" panose="02000300000000000000" pitchFamily="2" charset="0"/>
            </a:endParaRPr>
          </a:p>
        </p:txBody>
      </p:sp>
      <p:cxnSp>
        <p:nvCxnSpPr>
          <p:cNvPr id="10" name="Rak koppling 9"/>
          <p:cNvCxnSpPr/>
          <p:nvPr/>
        </p:nvCxnSpPr>
        <p:spPr>
          <a:xfrm>
            <a:off x="931570" y="1846226"/>
            <a:ext cx="5421824" cy="23533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079223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000835" y="1042872"/>
            <a:ext cx="6122056" cy="4351338"/>
          </a:xfrm>
        </p:spPr>
        <p:txBody>
          <a:bodyPr>
            <a:normAutofit fontScale="92500" lnSpcReduction="10000"/>
          </a:bodyPr>
          <a:lstStyle/>
          <a:p>
            <a:r>
              <a:rPr lang="sv-SE" sz="1800" dirty="0">
                <a:latin typeface="FoundrySterling-Light" panose="02000300000000000000" pitchFamily="2" charset="0"/>
                <a:cs typeface="Arial" panose="020B0604020202020204" pitchFamily="34" charset="0"/>
              </a:rPr>
              <a:t>Roll-</a:t>
            </a:r>
            <a:r>
              <a:rPr lang="sv-SE" sz="1800" dirty="0" err="1">
                <a:latin typeface="FoundrySterling-Light" panose="02000300000000000000" pitchFamily="2" charset="0"/>
                <a:cs typeface="Arial" panose="020B0604020202020204" pitchFamily="34" charset="0"/>
              </a:rPr>
              <a:t>ups</a:t>
            </a:r>
            <a:r>
              <a:rPr lang="sv-SE" sz="1800" dirty="0">
                <a:latin typeface="FoundrySterling-Light" panose="02000300000000000000" pitchFamily="2" charset="0"/>
                <a:cs typeface="Arial" panose="020B0604020202020204" pitchFamily="34" charset="0"/>
              </a:rPr>
              <a:t> till församlingshem, Navet, Kristine kyrka och Sofiakyrkan</a:t>
            </a:r>
            <a:r>
              <a:rPr lang="sv-SE" sz="1800" dirty="0" smtClean="0">
                <a:latin typeface="FoundrySterling-Light" panose="02000300000000000000" pitchFamily="2" charset="0"/>
                <a:cs typeface="Arial" panose="020B0604020202020204" pitchFamily="34" charset="0"/>
              </a:rPr>
              <a:t>.</a:t>
            </a:r>
          </a:p>
          <a:p>
            <a:r>
              <a:rPr lang="sv-SE" sz="1800" dirty="0" smtClean="0">
                <a:latin typeface="FoundrySterling-Light" panose="02000300000000000000" pitchFamily="2" charset="0"/>
                <a:cs typeface="Arial" panose="020B0604020202020204" pitchFamily="34" charset="0"/>
              </a:rPr>
              <a:t>Annons JP om förtidsröstning (2 september)</a:t>
            </a:r>
          </a:p>
          <a:p>
            <a:r>
              <a:rPr lang="sv-SE" sz="1800" dirty="0" smtClean="0">
                <a:latin typeface="FoundrySterling-Light" panose="02000300000000000000" pitchFamily="2" charset="0"/>
                <a:cs typeface="Arial" panose="020B0604020202020204" pitchFamily="34" charset="0"/>
              </a:rPr>
              <a:t>Beachflag att ställa utanför vallokalerna på valdagen samt förtidsröstningslokal. </a:t>
            </a:r>
          </a:p>
          <a:p>
            <a:r>
              <a:rPr lang="sv-SE" sz="1800" dirty="0" smtClean="0">
                <a:latin typeface="FoundrySterling-Light" panose="02000300000000000000" pitchFamily="2" charset="0"/>
                <a:cs typeface="Arial" panose="020B0604020202020204" pitchFamily="34" charset="0"/>
              </a:rPr>
              <a:t>Hel </a:t>
            </a:r>
            <a:r>
              <a:rPr lang="sv-SE" sz="1800" dirty="0">
                <a:latin typeface="FoundrySterling-Light" panose="02000300000000000000" pitchFamily="2" charset="0"/>
                <a:cs typeface="Arial" panose="020B0604020202020204" pitchFamily="34" charset="0"/>
              </a:rPr>
              <a:t>och halvsida i Jonkoping.nu tillsammans med </a:t>
            </a:r>
            <a:r>
              <a:rPr lang="sv-SE" sz="1800" dirty="0" smtClean="0">
                <a:latin typeface="FoundrySterling-Light" panose="02000300000000000000" pitchFamily="2" charset="0"/>
                <a:cs typeface="Arial" panose="020B0604020202020204" pitchFamily="34" charset="0"/>
              </a:rPr>
              <a:t>övriga pastorat i Södra Vätterbygden.</a:t>
            </a:r>
            <a:endParaRPr lang="sv-SE" sz="1800" dirty="0">
              <a:latin typeface="FoundrySterling-Light" panose="02000300000000000000" pitchFamily="2" charset="0"/>
              <a:cs typeface="Arial" panose="020B0604020202020204" pitchFamily="34" charset="0"/>
            </a:endParaRPr>
          </a:p>
          <a:p>
            <a:r>
              <a:rPr lang="sv-SE" sz="1800" dirty="0">
                <a:latin typeface="FoundrySterling-Light" panose="02000300000000000000" pitchFamily="2" charset="0"/>
                <a:cs typeface="Arial" panose="020B0604020202020204" pitchFamily="34" charset="0"/>
              </a:rPr>
              <a:t>Information på Svenska kyrkan Jönköpings </a:t>
            </a:r>
            <a:r>
              <a:rPr lang="sv-SE" sz="1800" dirty="0" smtClean="0">
                <a:latin typeface="FoundrySterling-Light" panose="02000300000000000000" pitchFamily="2" charset="0"/>
                <a:cs typeface="Arial" panose="020B0604020202020204" pitchFamily="34" charset="0"/>
              </a:rPr>
              <a:t>webbplats.</a:t>
            </a:r>
            <a:endParaRPr lang="sv-SE" sz="1800" dirty="0">
              <a:latin typeface="FoundrySterling-Light" panose="02000300000000000000" pitchFamily="2" charset="0"/>
              <a:cs typeface="Arial" panose="020B0604020202020204" pitchFamily="34" charset="0"/>
            </a:endParaRPr>
          </a:p>
          <a:p>
            <a:r>
              <a:rPr lang="sv-SE" sz="1800" dirty="0">
                <a:latin typeface="FoundrySterling-Light" panose="02000300000000000000" pitchFamily="2" charset="0"/>
                <a:cs typeface="Arial" panose="020B0604020202020204" pitchFamily="34" charset="0"/>
              </a:rPr>
              <a:t>Delad information från nationell nivå på </a:t>
            </a:r>
            <a:r>
              <a:rPr lang="sv-SE" sz="1800" dirty="0" smtClean="0">
                <a:latin typeface="FoundrySterling-Light" panose="02000300000000000000" pitchFamily="2" charset="0"/>
                <a:cs typeface="Arial" panose="020B0604020202020204" pitchFamily="34" charset="0"/>
              </a:rPr>
              <a:t>Facebook.</a:t>
            </a:r>
          </a:p>
          <a:p>
            <a:r>
              <a:rPr lang="sv-SE" sz="1800" dirty="0" smtClean="0">
                <a:latin typeface="FoundrySterling-Light" panose="02000300000000000000" pitchFamily="2" charset="0"/>
                <a:cs typeface="Arial" panose="020B0604020202020204" pitchFamily="34" charset="0"/>
              </a:rPr>
              <a:t>Tröjor till valförrättare.</a:t>
            </a:r>
          </a:p>
          <a:p>
            <a:r>
              <a:rPr lang="sv-SE" sz="1800" dirty="0" smtClean="0">
                <a:latin typeface="FoundrySterling-Light" panose="02000300000000000000" pitchFamily="2" charset="0"/>
                <a:cs typeface="Arial" panose="020B0604020202020204" pitchFamily="34" charset="0"/>
              </a:rPr>
              <a:t>Knappar till valförrättare.</a:t>
            </a:r>
          </a:p>
          <a:p>
            <a:r>
              <a:rPr lang="sv-SE" sz="1800" dirty="0" smtClean="0">
                <a:latin typeface="FoundrySterling-Light" panose="02000300000000000000" pitchFamily="2" charset="0"/>
                <a:cs typeface="Arial" panose="020B0604020202020204" pitchFamily="34" charset="0"/>
              </a:rPr>
              <a:t>Bord för marknadsföringsmaterial från nominerings-grupper i församlingshem, Navet, Kristine kyrka och Sofiakyrkan. (Broschyrer samt valsedlar till </a:t>
            </a:r>
            <a:r>
              <a:rPr lang="sv-SE" sz="1800" dirty="0" err="1" smtClean="0">
                <a:latin typeface="FoundrySterling-Light" panose="02000300000000000000" pitchFamily="2" charset="0"/>
                <a:cs typeface="Arial" panose="020B0604020202020204" pitchFamily="34" charset="0"/>
              </a:rPr>
              <a:t>kf</a:t>
            </a:r>
            <a:r>
              <a:rPr lang="sv-SE" sz="1800" dirty="0" smtClean="0">
                <a:latin typeface="FoundrySterling-Light" panose="02000300000000000000" pitchFamily="2" charset="0"/>
                <a:cs typeface="Arial" panose="020B0604020202020204" pitchFamily="34" charset="0"/>
              </a:rPr>
              <a:t>)</a:t>
            </a:r>
          </a:p>
          <a:p>
            <a:endParaRPr lang="sv-SE" sz="1800" dirty="0" smtClean="0">
              <a:latin typeface="FoundrySterling-Light" panose="02000300000000000000" pitchFamily="2" charset="0"/>
              <a:cs typeface="Arial" panose="020B0604020202020204" pitchFamily="34" charset="0"/>
            </a:endParaRP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3987" y="5967631"/>
            <a:ext cx="2160000" cy="418663"/>
          </a:xfrm>
          <a:prstGeom prst="rect">
            <a:avLst/>
          </a:prstGeom>
        </p:spPr>
      </p:pic>
      <p:pic>
        <p:nvPicPr>
          <p:cNvPr id="9" name="Bildobjekt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68851" y="2"/>
            <a:ext cx="462314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3073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339991" y="0"/>
            <a:ext cx="4852009" cy="6864391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75858" y="340357"/>
            <a:ext cx="6442186" cy="1325563"/>
          </a:xfrm>
        </p:spPr>
        <p:txBody>
          <a:bodyPr>
            <a:normAutofit/>
          </a:bodyPr>
          <a:lstStyle/>
          <a:p>
            <a:r>
              <a:rPr lang="sv-SE" sz="4000" dirty="0" smtClean="0">
                <a:latin typeface="FoundrySterling-Light" panose="02000300000000000000" pitchFamily="2" charset="0"/>
                <a:cs typeface="Arial" panose="020B0604020202020204" pitchFamily="34" charset="0"/>
              </a:rPr>
              <a:t>Vad är gjort?</a:t>
            </a:r>
            <a:br>
              <a:rPr lang="sv-SE" sz="4000" dirty="0" smtClean="0">
                <a:latin typeface="FoundrySterling-Light" panose="02000300000000000000" pitchFamily="2" charset="0"/>
                <a:cs typeface="Arial" panose="020B0604020202020204" pitchFamily="34" charset="0"/>
              </a:rPr>
            </a:br>
            <a:r>
              <a:rPr lang="sv-SE" sz="4000" dirty="0" smtClean="0">
                <a:latin typeface="FoundrySterling-Light" panose="02000300000000000000" pitchFamily="2" charset="0"/>
                <a:cs typeface="Arial" panose="020B0604020202020204" pitchFamily="34" charset="0"/>
              </a:rPr>
              <a:t>- församlingarna</a:t>
            </a:r>
            <a:endParaRPr lang="sv-SE" sz="4000" dirty="0">
              <a:latin typeface="FoundrySterling-Light" panose="02000300000000000000" pitchFamily="2" charset="0"/>
              <a:cs typeface="Arial" panose="020B0604020202020204" pitchFamily="34" charset="0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97805" y="2034956"/>
            <a:ext cx="6442186" cy="4351338"/>
          </a:xfrm>
        </p:spPr>
        <p:txBody>
          <a:bodyPr>
            <a:noAutofit/>
          </a:bodyPr>
          <a:lstStyle/>
          <a:p>
            <a:r>
              <a:rPr lang="sv-SE" sz="1800" dirty="0" smtClean="0">
                <a:latin typeface="FoundrySterling-Light" panose="02000300000000000000" pitchFamily="2" charset="0"/>
                <a:cs typeface="Arial" panose="020B0604020202020204" pitchFamily="34" charset="0"/>
              </a:rPr>
              <a:t>Magasinet JAG ÄR till alla hushåll i pastoratet.</a:t>
            </a:r>
            <a:br>
              <a:rPr lang="sv-SE" sz="1800" dirty="0" smtClean="0">
                <a:latin typeface="FoundrySterling-Light" panose="02000300000000000000" pitchFamily="2" charset="0"/>
                <a:cs typeface="Arial" panose="020B0604020202020204" pitchFamily="34" charset="0"/>
              </a:rPr>
            </a:br>
            <a:r>
              <a:rPr lang="sv-SE" sz="1800" dirty="0" smtClean="0">
                <a:latin typeface="FoundrySterling-Light" panose="02000300000000000000" pitchFamily="2" charset="0"/>
                <a:cs typeface="Arial" panose="020B0604020202020204" pitchFamily="34" charset="0"/>
              </a:rPr>
              <a:t>Berättelser med ”riktiga människor om riktiga händelser”. Syfte att öka kunskapen om kyrkans verksamhet samt den mångfald kyrkan har och omfattar. </a:t>
            </a:r>
          </a:p>
          <a:p>
            <a:r>
              <a:rPr lang="sv-SE" sz="1800" dirty="0" smtClean="0">
                <a:latin typeface="FoundrySterling-Light" panose="02000300000000000000" pitchFamily="2" charset="0"/>
                <a:cs typeface="Arial" panose="020B0604020202020204" pitchFamily="34" charset="0"/>
              </a:rPr>
              <a:t>Webbplats med fler berättelser liknande magasinet.</a:t>
            </a:r>
          </a:p>
          <a:p>
            <a:r>
              <a:rPr lang="sv-SE" sz="1800" dirty="0" smtClean="0">
                <a:latin typeface="FoundrySterling-Light" panose="02000300000000000000" pitchFamily="2" charset="0"/>
                <a:cs typeface="Arial" panose="020B0604020202020204" pitchFamily="34" charset="0"/>
              </a:rPr>
              <a:t>Information i gudstjänster och verksamhetens grupper.</a:t>
            </a:r>
          </a:p>
          <a:p>
            <a:r>
              <a:rPr lang="sv-SE" sz="1800" dirty="0" smtClean="0">
                <a:latin typeface="FoundrySterling-Light" panose="02000300000000000000" pitchFamily="2" charset="0"/>
                <a:cs typeface="Arial" panose="020B0604020202020204" pitchFamily="34" charset="0"/>
              </a:rPr>
              <a:t>Ansvar för aktiviteter som sker på valdagen.</a:t>
            </a:r>
            <a:r>
              <a:rPr lang="sv-SE" sz="1800" dirty="0">
                <a:latin typeface="FoundrySterling-Light" panose="02000300000000000000" pitchFamily="2" charset="0"/>
                <a:cs typeface="Arial" panose="020B0604020202020204" pitchFamily="34" charset="0"/>
              </a:rPr>
              <a:t/>
            </a:r>
            <a:br>
              <a:rPr lang="sv-SE" sz="1800" dirty="0">
                <a:latin typeface="FoundrySterling-Light" panose="02000300000000000000" pitchFamily="2" charset="0"/>
                <a:cs typeface="Arial" panose="020B0604020202020204" pitchFamily="34" charset="0"/>
              </a:rPr>
            </a:br>
            <a:endParaRPr lang="sv-SE" sz="1800" dirty="0">
              <a:latin typeface="FoundrySterling-Light" panose="02000300000000000000" pitchFamily="2" charset="0"/>
              <a:cs typeface="Arial" panose="020B0604020202020204" pitchFamily="34" charset="0"/>
            </a:endParaRPr>
          </a:p>
        </p:txBody>
      </p:sp>
      <p:cxnSp>
        <p:nvCxnSpPr>
          <p:cNvPr id="6" name="Rak 5"/>
          <p:cNvCxnSpPr/>
          <p:nvPr/>
        </p:nvCxnSpPr>
        <p:spPr>
          <a:xfrm flipV="1">
            <a:off x="897805" y="1569612"/>
            <a:ext cx="5996389" cy="15989"/>
          </a:xfrm>
          <a:prstGeom prst="line">
            <a:avLst/>
          </a:prstGeom>
          <a:ln w="95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Bildobjekt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3987" y="5967631"/>
            <a:ext cx="2160000" cy="418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6675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3987" y="5967631"/>
            <a:ext cx="2160000" cy="418663"/>
          </a:xfrm>
          <a:prstGeom prst="rect">
            <a:avLst/>
          </a:prstGeom>
        </p:spPr>
      </p:pic>
      <p:sp>
        <p:nvSpPr>
          <p:cNvPr id="6" name="Rektangel 5"/>
          <p:cNvSpPr/>
          <p:nvPr/>
        </p:nvSpPr>
        <p:spPr>
          <a:xfrm>
            <a:off x="804974" y="394926"/>
            <a:ext cx="4668266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oundrySterling-Light" panose="02000300000000000000" pitchFamily="2" charset="0"/>
                <a:ea typeface="+mn-ea"/>
                <a:cs typeface="Arial" panose="020B0604020202020204" pitchFamily="34" charset="0"/>
              </a:rPr>
              <a:t>Vad är gjort?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oundrySterling-Light" panose="02000300000000000000" pitchFamily="2" charset="0"/>
                <a:ea typeface="+mn-ea"/>
                <a:cs typeface="Arial" panose="020B0604020202020204" pitchFamily="34" charset="0"/>
              </a:rPr>
              <a:t>- nomineringsgrupper</a:t>
            </a:r>
            <a:endParaRPr kumimoji="0" lang="sv-SE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oundrySterling-Light" panose="02000300000000000000" pitchFamily="2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3" name="Rak koppling 12"/>
          <p:cNvCxnSpPr/>
          <p:nvPr/>
        </p:nvCxnSpPr>
        <p:spPr>
          <a:xfrm flipV="1">
            <a:off x="905988" y="1718365"/>
            <a:ext cx="4168883" cy="1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ktangel 14"/>
          <p:cNvSpPr/>
          <p:nvPr/>
        </p:nvSpPr>
        <p:spPr>
          <a:xfrm>
            <a:off x="804974" y="4577451"/>
            <a:ext cx="605983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oundrySterling-Light" panose="02000300000000000000" pitchFamily="2" charset="0"/>
                <a:ea typeface="+mn-ea"/>
                <a:cs typeface="+mn-cs"/>
              </a:rPr>
              <a:t>Stiftet arrangera pressträff med utfrågning den 7 september</a:t>
            </a:r>
            <a:r>
              <a:rPr kumimoji="0" lang="sv-SE" sz="18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oundrySterling-Light" panose="02000300000000000000" pitchFamily="2" charset="0"/>
                <a:ea typeface="+mn-ea"/>
                <a:cs typeface="+mn-cs"/>
              </a:rPr>
              <a:t> </a:t>
            </a:r>
            <a:r>
              <a:rPr lang="sv-SE" dirty="0">
                <a:solidFill>
                  <a:prstClr val="black"/>
                </a:solidFill>
                <a:latin typeface="FoundrySterling-Light" panose="02000300000000000000" pitchFamily="2" charset="0"/>
              </a:rPr>
              <a:t>i</a:t>
            </a:r>
            <a:r>
              <a:rPr kumimoji="0" lang="sv-S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oundrySterling-Light" panose="02000300000000000000" pitchFamily="2" charset="0"/>
                <a:ea typeface="+mn-ea"/>
                <a:cs typeface="+mn-cs"/>
              </a:rPr>
              <a:t> Kristinagården.</a:t>
            </a: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oundrySterling-Light" panose="02000300000000000000" pitchFamily="2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oundrySterling-Light" panose="02000300000000000000" pitchFamily="2" charset="0"/>
              <a:ea typeface="+mn-ea"/>
              <a:cs typeface="+mn-cs"/>
            </a:endParaRPr>
          </a:p>
        </p:txBody>
      </p:sp>
      <p:sp>
        <p:nvSpPr>
          <p:cNvPr id="9" name="Rektangel 8"/>
          <p:cNvSpPr/>
          <p:nvPr/>
        </p:nvSpPr>
        <p:spPr>
          <a:xfrm>
            <a:off x="905988" y="3109244"/>
            <a:ext cx="70031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oundrySterling-Light" panose="02000300000000000000" pitchFamily="2" charset="0"/>
                <a:ea typeface="+mn-ea"/>
                <a:cs typeface="+mn-cs"/>
              </a:rPr>
              <a:t>Plats för nomineringsgrupperna i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oundrySterling-Light" panose="02000300000000000000" pitchFamily="2" charset="0"/>
                <a:ea typeface="+mn-ea"/>
                <a:cs typeface="+mn-cs"/>
              </a:rPr>
              <a:t>AMOS</a:t>
            </a: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oundrySterling-Light" panose="02000300000000000000" pitchFamily="2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oundrySterling-Light" panose="02000300000000000000" pitchFamily="2" charset="0"/>
                <a:ea typeface="+mn-ea"/>
                <a:cs typeface="+mn-cs"/>
              </a:rPr>
              <a:t>Svenska kyrkan Jönköpings</a:t>
            </a:r>
            <a:r>
              <a:rPr kumimoji="0" lang="sv-SE" sz="18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oundrySterling-Light" panose="02000300000000000000" pitchFamily="2" charset="0"/>
                <a:ea typeface="+mn-ea"/>
                <a:cs typeface="+mn-cs"/>
              </a:rPr>
              <a:t> </a:t>
            </a:r>
            <a:r>
              <a:rPr kumimoji="0" lang="sv-S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oundrySterling-Light" panose="02000300000000000000" pitchFamily="2" charset="0"/>
                <a:ea typeface="+mn-ea"/>
                <a:cs typeface="+mn-cs"/>
              </a:rPr>
              <a:t>webbplats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oundrySterling-Light" panose="02000300000000000000" pitchFamily="2" charset="0"/>
                <a:ea typeface="+mn-ea"/>
                <a:cs typeface="+mn-cs"/>
              </a:rPr>
              <a:t>Presentation av nomineringsgrupperna i magasinet</a:t>
            </a:r>
            <a:r>
              <a:rPr kumimoji="0" lang="sv-SE" sz="18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oundrySterling-Light" panose="02000300000000000000" pitchFamily="2" charset="0"/>
                <a:ea typeface="+mn-ea"/>
                <a:cs typeface="+mn-cs"/>
              </a:rPr>
              <a:t> </a:t>
            </a:r>
            <a:r>
              <a:rPr kumimoji="0" lang="sv-S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oundrySterling-Light" panose="02000300000000000000" pitchFamily="2" charset="0"/>
                <a:ea typeface="+mn-ea"/>
                <a:cs typeface="+mn-cs"/>
              </a:rPr>
              <a:t>JAG ÄR.</a:t>
            </a: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oundrySterling-Light" panose="02000300000000000000" pitchFamily="2" charset="0"/>
              <a:ea typeface="+mn-ea"/>
              <a:cs typeface="+mn-cs"/>
            </a:endParaRPr>
          </a:p>
        </p:txBody>
      </p:sp>
      <p:sp>
        <p:nvSpPr>
          <p:cNvPr id="10" name="Rektangel 9"/>
          <p:cNvSpPr/>
          <p:nvPr/>
        </p:nvSpPr>
        <p:spPr>
          <a:xfrm>
            <a:off x="905988" y="1903730"/>
            <a:ext cx="605983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oundrySterling-Light" panose="02000300000000000000" pitchFamily="2" charset="0"/>
                <a:ea typeface="+mn-ea"/>
                <a:cs typeface="+mn-cs"/>
              </a:rPr>
              <a:t>Stöd till nomineringsgrupperna i form av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oundrySterling-Light" panose="02000300000000000000" pitchFamily="2" charset="0"/>
                <a:ea typeface="+mn-ea"/>
                <a:cs typeface="+mn-cs"/>
              </a:rPr>
              <a:t>Grupp och porträttfotografering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oundrySterling-Light" panose="02000300000000000000" pitchFamily="2" charset="0"/>
                <a:ea typeface="+mn-ea"/>
                <a:cs typeface="+mn-cs"/>
              </a:rPr>
              <a:t>Framtagande av folder samt tryck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oundrySterling-Light" panose="02000300000000000000" pitchFamily="2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oundrySterling-Light" panose="02000300000000000000" pitchFamily="2" charset="0"/>
              <a:ea typeface="+mn-ea"/>
              <a:cs typeface="+mn-cs"/>
            </a:endParaRPr>
          </a:p>
        </p:txBody>
      </p:sp>
      <p:pic>
        <p:nvPicPr>
          <p:cNvPr id="11" name="Bildobjekt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45416" y="84128"/>
            <a:ext cx="2899507" cy="6754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45988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1494</TotalTime>
  <Words>228</Words>
  <Application>Microsoft Office PowerPoint</Application>
  <PresentationFormat>Anpassad</PresentationFormat>
  <Paragraphs>38</Paragraphs>
  <Slides>5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6" baseType="lpstr">
      <vt:lpstr>Office-tema</vt:lpstr>
      <vt:lpstr>Bild 1</vt:lpstr>
      <vt:lpstr>Bild 2</vt:lpstr>
      <vt:lpstr>Bild 3</vt:lpstr>
      <vt:lpstr>Vad är gjort? - församlingarna</vt:lpstr>
      <vt:lpstr>Bild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Jönköpings Fältrittklubb</dc:title>
  <dc:creator>Ida</dc:creator>
  <cp:lastModifiedBy>Bengt</cp:lastModifiedBy>
  <cp:revision>139</cp:revision>
  <cp:lastPrinted>2017-07-18T13:30:12Z</cp:lastPrinted>
  <dcterms:created xsi:type="dcterms:W3CDTF">2016-02-22T19:19:07Z</dcterms:created>
  <dcterms:modified xsi:type="dcterms:W3CDTF">2017-08-28T17:18:09Z</dcterms:modified>
</cp:coreProperties>
</file>